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0"/>
  </p:notesMasterIdLst>
  <p:sldIdLst>
    <p:sldId id="256" r:id="rId2"/>
    <p:sldId id="271" r:id="rId3"/>
    <p:sldId id="274" r:id="rId4"/>
    <p:sldId id="275" r:id="rId5"/>
    <p:sldId id="276" r:id="rId6"/>
    <p:sldId id="277" r:id="rId7"/>
    <p:sldId id="273" r:id="rId8"/>
    <p:sldId id="261" r:id="rId9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043" autoAdjust="0"/>
    <p:restoredTop sz="94364" autoAdjust="0"/>
  </p:normalViewPr>
  <p:slideViewPr>
    <p:cSldViewPr snapToGrid="0">
      <p:cViewPr>
        <p:scale>
          <a:sx n="86" d="100"/>
          <a:sy n="86" d="100"/>
        </p:scale>
        <p:origin x="714" y="-2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724588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en-US" sz="1100" b="0" i="0" u="none" strike="noStrike" cap="none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The reliability of a website, video or an application depends upon the actual developer. We may feel safer when we know that the information that we have read online have been developed e.g. by a medical institution (Mayo clinic), a well-known non-profit organization or any other health related trust-worthy public or private organization (e.g. Alzheimer’s Association, Association for Cardiovascular diseases and diabetes).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en-US" sz="1100" b="0" i="0" u="none" strike="noStrike" cap="none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MORE INFORMATION ARE ADDED IN THE HANDOUTS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4" name="Google Shape;9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953399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>
              <a:buNone/>
            </a:pPr>
            <a:r>
              <a:rPr lang="en-US" sz="1100" b="0" i="0" u="none" strike="noStrike" cap="none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Other important aspects that we need to evaluate when we visit a website, video or application are the usability and accessibility: understandability of the content website (clarity of presentation, consistency of web page design and aesthetics, functionality, search facilities, engagement and legal accessibility requirements (without any restriction) or outdated programming code) </a:t>
            </a:r>
            <a:r>
              <a:rPr lang="en-US" sz="1100" b="0" i="0" u="none" strike="noStrike" cap="none" baseline="3000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1</a:t>
            </a:r>
            <a:r>
              <a:rPr lang="en-US" sz="1100" b="0" i="0" u="none" strike="noStrike" cap="none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,</a:t>
            </a:r>
            <a:r>
              <a:rPr lang="en-US" sz="1100" b="0" i="0" u="none" strike="noStrike" cap="none" baseline="3000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1100" b="0" i="0" u="none" strike="noStrike" cap="none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.</a:t>
            </a:r>
          </a:p>
        </p:txBody>
      </p:sp>
      <p:sp>
        <p:nvSpPr>
          <p:cNvPr id="94" name="Google Shape;9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339010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>
              <a:buNone/>
            </a:pPr>
            <a:endParaRPr lang="en-US" sz="1100" b="0" i="0" u="none" strike="noStrike" cap="none" dirty="0">
              <a:solidFill>
                <a:srgbClr val="000000"/>
              </a:solidFill>
              <a:effectLst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93324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>
              <a:buNone/>
            </a:pPr>
            <a:endParaRPr lang="en-US" sz="1100" b="0" i="0" u="none" strike="noStrike" cap="none" dirty="0">
              <a:solidFill>
                <a:srgbClr val="000000"/>
              </a:solidFill>
              <a:effectLst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44169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048122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7">
            <a:extLst>
              <a:ext uri="{FF2B5EF4-FFF2-40B4-BE49-F238E27FC236}">
                <a16:creationId xmlns:a16="http://schemas.microsoft.com/office/drawing/2014/main" id="{9228791F-DDAF-4E50-A07B-F712BE6145CF}"/>
              </a:ext>
            </a:extLst>
          </p:cNvPr>
          <p:cNvSpPr txBox="1">
            <a:spLocks/>
          </p:cNvSpPr>
          <p:nvPr/>
        </p:nvSpPr>
        <p:spPr>
          <a:xfrm>
            <a:off x="4206241" y="4334943"/>
            <a:ext cx="4937760" cy="2173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bg-BG" sz="3600" b="1" dirty="0" smtClean="0">
                <a:solidFill>
                  <a:schemeClr val="tx1"/>
                </a:solidFill>
              </a:rPr>
              <a:t>Модул</a:t>
            </a:r>
            <a:r>
              <a:rPr lang="en-US" sz="3600" b="1" dirty="0" smtClean="0">
                <a:solidFill>
                  <a:schemeClr val="tx1"/>
                </a:solidFill>
              </a:rPr>
              <a:t> </a:t>
            </a:r>
            <a:r>
              <a:rPr lang="en-US" sz="3600" b="1" dirty="0">
                <a:solidFill>
                  <a:schemeClr val="tx1"/>
                </a:solidFill>
              </a:rPr>
              <a:t>3</a:t>
            </a:r>
          </a:p>
          <a:p>
            <a:r>
              <a:rPr lang="bg-BG" sz="3200" b="1" dirty="0" smtClean="0">
                <a:solidFill>
                  <a:schemeClr val="tx1"/>
                </a:solidFill>
              </a:rPr>
              <a:t>Оценка на информацията, която намираме онлайн</a:t>
            </a:r>
            <a:endParaRPr lang="en-US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D97CDD8A-89E5-444C-8268-BEAD50F1B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z="3200" b="1" dirty="0" smtClean="0">
                <a:solidFill>
                  <a:schemeClr val="tx1"/>
                </a:solidFill>
              </a:rPr>
              <a:t>ОЦЕНКА НА ИНФОРМАЦИЯТА, КОЯТО НАМИРАМЕ ОНЛАЙН</a:t>
            </a:r>
            <a:endParaRPr lang="en-US" sz="3200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CA0AA1C-7E48-4788-B68B-B676EE6148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077720"/>
            <a:ext cx="8229600" cy="4525963"/>
          </a:xfrm>
        </p:spPr>
        <p:txBody>
          <a:bodyPr/>
          <a:lstStyle/>
          <a:p>
            <a:r>
              <a:rPr lang="bg-BG" sz="2800" dirty="0" smtClean="0">
                <a:solidFill>
                  <a:schemeClr val="tx1"/>
                </a:solidFill>
              </a:rPr>
              <a:t>Как да оценим информацията</a:t>
            </a:r>
            <a:r>
              <a:rPr lang="en-US" sz="2800" dirty="0" smtClean="0">
                <a:solidFill>
                  <a:schemeClr val="tx1"/>
                </a:solidFill>
              </a:rPr>
              <a:t>? </a:t>
            </a:r>
            <a:endParaRPr lang="en-US" sz="2800" dirty="0">
              <a:solidFill>
                <a:schemeClr val="tx1"/>
              </a:solidFill>
            </a:endParaRPr>
          </a:p>
          <a:p>
            <a:endParaRPr lang="en-US" sz="2800" dirty="0">
              <a:solidFill>
                <a:schemeClr val="tx1"/>
              </a:solidFill>
            </a:endParaRPr>
          </a:p>
          <a:p>
            <a:r>
              <a:rPr lang="bg-BG" sz="2800" dirty="0" smtClean="0">
                <a:solidFill>
                  <a:schemeClr val="tx1"/>
                </a:solidFill>
              </a:rPr>
              <a:t>Как знаем, че това, което сме намерили, е </a:t>
            </a:r>
            <a:r>
              <a:rPr lang="bg-BG" sz="2800" dirty="0" smtClean="0">
                <a:solidFill>
                  <a:schemeClr val="tx1"/>
                </a:solidFill>
              </a:rPr>
              <a:t>качествена информация</a:t>
            </a:r>
            <a:r>
              <a:rPr lang="en-US" sz="2800" dirty="0" smtClean="0">
                <a:solidFill>
                  <a:schemeClr val="tx1"/>
                </a:solidFill>
              </a:rPr>
              <a:t>?</a:t>
            </a:r>
            <a:endParaRPr lang="en-US" sz="2800" dirty="0">
              <a:solidFill>
                <a:schemeClr val="tx1"/>
              </a:solidFill>
            </a:endParaRPr>
          </a:p>
          <a:p>
            <a:endParaRPr lang="en-US" sz="2800" dirty="0">
              <a:solidFill>
                <a:schemeClr val="tx1"/>
              </a:solidFill>
            </a:endParaRPr>
          </a:p>
          <a:p>
            <a:r>
              <a:rPr lang="bg-BG" sz="2800" dirty="0" smtClean="0">
                <a:solidFill>
                  <a:schemeClr val="tx1"/>
                </a:solidFill>
              </a:rPr>
              <a:t>Има ли конкретни съвети, които можем да приложим, когато намерим източник на информация онлайн?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30829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CA0AA1C-7E48-4788-B68B-B676EE6148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077720"/>
            <a:ext cx="8229600" cy="4525963"/>
          </a:xfrm>
        </p:spPr>
        <p:txBody>
          <a:bodyPr/>
          <a:lstStyle/>
          <a:p>
            <a:r>
              <a:rPr lang="bg-BG" sz="2800" dirty="0" smtClean="0"/>
              <a:t>Надеждност на </a:t>
            </a:r>
            <a:r>
              <a:rPr lang="bg-BG" sz="2800" dirty="0" smtClean="0"/>
              <a:t>уеб сайта</a:t>
            </a:r>
            <a:endParaRPr lang="en-US" sz="2800" dirty="0"/>
          </a:p>
          <a:p>
            <a:endParaRPr lang="en-US" sz="2800" dirty="0"/>
          </a:p>
          <a:p>
            <a:r>
              <a:rPr lang="bg-BG" sz="2800" dirty="0" smtClean="0"/>
              <a:t>Медицинска институция</a:t>
            </a:r>
            <a:endParaRPr lang="en-US" sz="2800" dirty="0"/>
          </a:p>
          <a:p>
            <a:endParaRPr lang="en-US" sz="2800" dirty="0"/>
          </a:p>
          <a:p>
            <a:r>
              <a:rPr lang="bg-BG" sz="2800" dirty="0" smtClean="0"/>
              <a:t>Добре позната неправителствена организация</a:t>
            </a:r>
            <a:endParaRPr lang="en-US" sz="2800" dirty="0"/>
          </a:p>
          <a:p>
            <a:endParaRPr lang="en-US" sz="2800" dirty="0"/>
          </a:p>
          <a:p>
            <a:r>
              <a:rPr lang="bg-BG" sz="2800" dirty="0" smtClean="0"/>
              <a:t>Други надеждни публични или частни организации, свързани със здравето</a:t>
            </a:r>
            <a:endParaRPr lang="en-US" sz="2800" dirty="0"/>
          </a:p>
        </p:txBody>
      </p:sp>
      <p:sp>
        <p:nvSpPr>
          <p:cNvPr id="5" name="Title 7">
            <a:extLst>
              <a:ext uri="{FF2B5EF4-FFF2-40B4-BE49-F238E27FC236}">
                <a16:creationId xmlns:a16="http://schemas.microsoft.com/office/drawing/2014/main" id="{D97CDD8A-89E5-444C-8268-BEAD50F1B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bg-BG" sz="3200" b="1" dirty="0" smtClean="0">
                <a:solidFill>
                  <a:schemeClr val="tx1"/>
                </a:solidFill>
              </a:rPr>
              <a:t>ОЦЕНКА НА ИНФОРМАЦИЯТА, КОЯТО НАМИРАМЕ ОНЛАЙН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6416624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CA0AA1C-7E48-4788-B68B-B676EE6148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702966"/>
            <a:ext cx="8229600" cy="4814212"/>
          </a:xfrm>
        </p:spPr>
        <p:txBody>
          <a:bodyPr/>
          <a:lstStyle/>
          <a:p>
            <a:r>
              <a:rPr lang="bg-BG" dirty="0" smtClean="0">
                <a:solidFill>
                  <a:schemeClr val="tx1"/>
                </a:solidFill>
              </a:rPr>
              <a:t>Използваемост</a:t>
            </a:r>
            <a:r>
              <a:rPr lang="en-US" dirty="0" smtClean="0"/>
              <a:t> </a:t>
            </a:r>
            <a:r>
              <a:rPr lang="en-US" dirty="0"/>
              <a:t>: </a:t>
            </a:r>
            <a:r>
              <a:rPr lang="bg-BG" dirty="0" smtClean="0"/>
              <a:t>колко </a:t>
            </a:r>
            <a:r>
              <a:rPr lang="bg-BG" dirty="0" smtClean="0"/>
              <a:t>лесен е </a:t>
            </a:r>
            <a:r>
              <a:rPr lang="bg-BG" dirty="0" smtClean="0"/>
              <a:t>за използване сайтът, форумът или приложението</a:t>
            </a:r>
          </a:p>
          <a:p>
            <a:endParaRPr lang="en-US" dirty="0"/>
          </a:p>
          <a:p>
            <a:r>
              <a:rPr lang="bg-BG" dirty="0" smtClean="0"/>
              <a:t>Достъпност</a:t>
            </a:r>
            <a:r>
              <a:rPr lang="en-US" dirty="0" smtClean="0"/>
              <a:t>: </a:t>
            </a:r>
            <a:r>
              <a:rPr lang="bg-BG" dirty="0" smtClean="0"/>
              <a:t>Лесно ли се намира сайтът, видеото, приложението или форумът</a:t>
            </a:r>
          </a:p>
          <a:p>
            <a:endParaRPr lang="en-US" dirty="0"/>
          </a:p>
          <a:p>
            <a:r>
              <a:rPr lang="bg-BG" dirty="0" smtClean="0"/>
              <a:t>Разбираемост</a:t>
            </a:r>
            <a:r>
              <a:rPr lang="en-US" dirty="0" smtClean="0"/>
              <a:t>: </a:t>
            </a:r>
            <a:r>
              <a:rPr lang="bg-BG" dirty="0" smtClean="0"/>
              <a:t>Лесно ли се разбира, информацията, която </a:t>
            </a:r>
            <a:r>
              <a:rPr lang="bg-BG" dirty="0" smtClean="0"/>
              <a:t>намираме </a:t>
            </a:r>
            <a:r>
              <a:rPr lang="bg-BG" dirty="0" smtClean="0"/>
              <a:t>в </a:t>
            </a:r>
            <a:r>
              <a:rPr lang="bg-BG" dirty="0" smtClean="0"/>
              <a:t>съответния </a:t>
            </a:r>
            <a:r>
              <a:rPr lang="bg-BG" dirty="0" smtClean="0"/>
              <a:t>източник</a:t>
            </a:r>
            <a:endParaRPr lang="en-US" dirty="0"/>
          </a:p>
        </p:txBody>
      </p:sp>
      <p:sp>
        <p:nvSpPr>
          <p:cNvPr id="5" name="Title 7">
            <a:extLst>
              <a:ext uri="{FF2B5EF4-FFF2-40B4-BE49-F238E27FC236}">
                <a16:creationId xmlns:a16="http://schemas.microsoft.com/office/drawing/2014/main" id="{D97CDD8A-89E5-444C-8268-BEAD50F1B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bg-BG" sz="3200" b="1" dirty="0" smtClean="0">
                <a:solidFill>
                  <a:schemeClr val="tx1"/>
                </a:solidFill>
              </a:rPr>
              <a:t>ХРАКТЕРИСТИКИ НА ИНФОРМАЦИЯТА, КОЯТО НАМИРАМЕ ОНЛАЙН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61569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CA0AA1C-7E48-4788-B68B-B676EE6148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077720"/>
            <a:ext cx="8229600" cy="4525963"/>
          </a:xfrm>
        </p:spPr>
        <p:txBody>
          <a:bodyPr/>
          <a:lstStyle/>
          <a:p>
            <a:r>
              <a:rPr lang="bg-BG" dirty="0" smtClean="0"/>
              <a:t>Значение на разбираемост</a:t>
            </a:r>
            <a:endParaRPr lang="en-US" dirty="0"/>
          </a:p>
          <a:p>
            <a:r>
              <a:rPr lang="bg-BG" dirty="0" smtClean="0"/>
              <a:t>Проверете датата, на която текстът е качен </a:t>
            </a:r>
            <a:r>
              <a:rPr lang="bg-BG" dirty="0" smtClean="0"/>
              <a:t>онлайн</a:t>
            </a:r>
            <a:r>
              <a:rPr lang="en-US" dirty="0" smtClean="0"/>
              <a:t>. </a:t>
            </a:r>
            <a:endParaRPr lang="en-US" dirty="0"/>
          </a:p>
          <a:p>
            <a:pPr lvl="1"/>
            <a:r>
              <a:rPr lang="bg-BG" dirty="0" smtClean="0"/>
              <a:t>Обикновено тази информация се намира в крайната страница на сайта</a:t>
            </a:r>
            <a:endParaRPr lang="en-US" sz="1800" dirty="0"/>
          </a:p>
          <a:p>
            <a:pPr lvl="1"/>
            <a:r>
              <a:rPr lang="bg-BG" dirty="0" smtClean="0"/>
              <a:t>В крайната страница на приложението </a:t>
            </a:r>
          </a:p>
          <a:p>
            <a:pPr lvl="1"/>
            <a:r>
              <a:rPr lang="bg-BG" dirty="0" smtClean="0"/>
              <a:t>В </a:t>
            </a:r>
            <a:r>
              <a:rPr lang="bg-BG" dirty="0" smtClean="0">
                <a:solidFill>
                  <a:schemeClr val="tx1"/>
                </a:solidFill>
              </a:rPr>
              <a:t>информационния </a:t>
            </a:r>
            <a:r>
              <a:rPr lang="bg-BG" dirty="0" smtClean="0">
                <a:solidFill>
                  <a:schemeClr val="tx1"/>
                </a:solidFill>
              </a:rPr>
              <a:t>раздел </a:t>
            </a:r>
            <a:r>
              <a:rPr lang="bg-BG" dirty="0" smtClean="0"/>
              <a:t>на видеото</a:t>
            </a:r>
            <a:endParaRPr lang="en-US" sz="1800" dirty="0"/>
          </a:p>
          <a:p>
            <a:endParaRPr lang="en-US" dirty="0"/>
          </a:p>
        </p:txBody>
      </p:sp>
      <p:sp>
        <p:nvSpPr>
          <p:cNvPr id="5" name="Title 7">
            <a:extLst>
              <a:ext uri="{FF2B5EF4-FFF2-40B4-BE49-F238E27FC236}">
                <a16:creationId xmlns:a16="http://schemas.microsoft.com/office/drawing/2014/main" id="{D97CDD8A-89E5-444C-8268-BEAD50F1B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bg-BG" sz="3200" b="1" dirty="0" smtClean="0">
                <a:solidFill>
                  <a:schemeClr val="tx1"/>
                </a:solidFill>
              </a:rPr>
              <a:t>ОЦЕНКА НА ИНФОРМАЦИЯТА, КОЯТО НАМИРАМЕ ОНЛАЙН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3179390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CA0AA1C-7E48-4788-B68B-B676EE6148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536300"/>
            <a:ext cx="8229600" cy="5163758"/>
          </a:xfrm>
        </p:spPr>
        <p:txBody>
          <a:bodyPr/>
          <a:lstStyle/>
          <a:p>
            <a:pPr marL="114300" indent="0">
              <a:buNone/>
            </a:pPr>
            <a:r>
              <a:rPr lang="bg-BG" b="1" dirty="0" smtClean="0"/>
              <a:t>Прочетете текста и проверете дали:</a:t>
            </a:r>
            <a:endParaRPr lang="en-US" dirty="0" smtClean="0"/>
          </a:p>
          <a:p>
            <a:r>
              <a:rPr lang="bg-BG" sz="2300" dirty="0" smtClean="0"/>
              <a:t>Използва кратки и прости изречение, познати думи и ясен изказ</a:t>
            </a:r>
          </a:p>
          <a:p>
            <a:r>
              <a:rPr lang="bg-BG" sz="2300" dirty="0" smtClean="0"/>
              <a:t>Избягва жаргони</a:t>
            </a:r>
            <a:endParaRPr lang="en-US" sz="2300" dirty="0" smtClean="0"/>
          </a:p>
          <a:p>
            <a:r>
              <a:rPr lang="bg-BG" sz="2300" dirty="0" smtClean="0"/>
              <a:t>Използва неутрален език, който не дискриминира на базата на култура или пол</a:t>
            </a:r>
            <a:endParaRPr lang="en-US" sz="2300" dirty="0"/>
          </a:p>
          <a:p>
            <a:r>
              <a:rPr lang="bg-BG" sz="2300" dirty="0" smtClean="0"/>
              <a:t>Избягва граматически, пунктуационни и правописни грешки</a:t>
            </a:r>
            <a:endParaRPr lang="en-US" sz="2300" dirty="0"/>
          </a:p>
          <a:p>
            <a:r>
              <a:rPr lang="bg-BG" sz="2300" dirty="0" smtClean="0"/>
              <a:t>Избягва повтарянето на един и същи текст (фрази или параграф)</a:t>
            </a:r>
            <a:endParaRPr lang="en-US" sz="2300" dirty="0"/>
          </a:p>
          <a:p>
            <a:r>
              <a:rPr lang="bg-BG" sz="2300" dirty="0" smtClean="0"/>
              <a:t>Е написан за широката публика или за конкретна група хора</a:t>
            </a:r>
            <a:endParaRPr lang="en-US" sz="2300" dirty="0"/>
          </a:p>
          <a:p>
            <a:r>
              <a:rPr lang="bg-BG" sz="2300" dirty="0" smtClean="0"/>
              <a:t>Използва просто графично изобразяване (точки, номерация, тн)</a:t>
            </a:r>
            <a:endParaRPr lang="en-US" sz="2300" dirty="0"/>
          </a:p>
        </p:txBody>
      </p:sp>
      <p:sp>
        <p:nvSpPr>
          <p:cNvPr id="5" name="Title 7">
            <a:extLst>
              <a:ext uri="{FF2B5EF4-FFF2-40B4-BE49-F238E27FC236}">
                <a16:creationId xmlns:a16="http://schemas.microsoft.com/office/drawing/2014/main" id="{D97CDD8A-89E5-444C-8268-BEAD50F1B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bg-BG" sz="3200" b="1" dirty="0" smtClean="0">
                <a:solidFill>
                  <a:schemeClr val="tx1"/>
                </a:solidFill>
              </a:rPr>
              <a:t>ОЦЕНКА НА ИНФОРМАЦИЯТА, КОЯТО НАМИРАМЕ ОНЛАЙН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857402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D97CDD8A-89E5-444C-8268-BEAD50F1B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ИЗТОЧНИЦИ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CA0AA1C-7E48-4788-B68B-B676EE6148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/>
              <a:t>1. Raj S, Sharma VL, Singh AJ, Goel S. Evaluation of Quality and Readability of Health Information Websites Identified through India’s Major Search Engines. </a:t>
            </a:r>
            <a:r>
              <a:rPr lang="en-US" sz="1800" i="1" dirty="0"/>
              <a:t>Adv </a:t>
            </a:r>
            <a:r>
              <a:rPr lang="en-US" sz="1800" i="1" dirty="0" err="1"/>
              <a:t>Prev</a:t>
            </a:r>
            <a:r>
              <a:rPr lang="en-US" sz="1800" i="1" dirty="0"/>
              <a:t> Med</a:t>
            </a:r>
            <a:r>
              <a:rPr lang="en-US" sz="1800" dirty="0"/>
              <a:t>. 2016;2016:1-6. doi:10.1155/2016/4815285</a:t>
            </a:r>
          </a:p>
          <a:p>
            <a:r>
              <a:rPr lang="en-US" sz="1800" dirty="0"/>
              <a:t>2. </a:t>
            </a:r>
            <a:r>
              <a:rPr lang="en-US" sz="1800" dirty="0" err="1"/>
              <a:t>Stoyanov</a:t>
            </a:r>
            <a:r>
              <a:rPr lang="en-US" sz="1800" dirty="0"/>
              <a:t> SR, Hides L, Kavanagh DJ, </a:t>
            </a:r>
            <a:r>
              <a:rPr lang="en-US" sz="1800" dirty="0" err="1"/>
              <a:t>Zelenko</a:t>
            </a:r>
            <a:r>
              <a:rPr lang="en-US" sz="1800" dirty="0"/>
              <a:t> O, </a:t>
            </a:r>
            <a:r>
              <a:rPr lang="en-US" sz="1800" dirty="0" err="1"/>
              <a:t>Tjondronegoro</a:t>
            </a:r>
            <a:r>
              <a:rPr lang="en-US" sz="1800" dirty="0"/>
              <a:t> D, Mani M. Mobile App Rating Scale: A New Tool for Assessing the Quality of Health Mobile Apps. </a:t>
            </a:r>
            <a:r>
              <a:rPr lang="en-US" sz="1800" i="1" dirty="0"/>
              <a:t>JMIR mHealth </a:t>
            </a:r>
            <a:r>
              <a:rPr lang="en-US" sz="1800" i="1" dirty="0" err="1"/>
              <a:t>uHealth</a:t>
            </a:r>
            <a:r>
              <a:rPr lang="en-US" sz="1800" dirty="0"/>
              <a:t>. 2015;3(1):e27. doi:10.2196/mhealth.3422</a:t>
            </a:r>
          </a:p>
          <a:p>
            <a:r>
              <a:rPr lang="en-US" sz="1800" dirty="0"/>
              <a:t>3. </a:t>
            </a:r>
            <a:r>
              <a:rPr lang="en-US" sz="1800" dirty="0" err="1"/>
              <a:t>DuBay</a:t>
            </a:r>
            <a:r>
              <a:rPr lang="en-US" sz="1800" dirty="0"/>
              <a:t> W. The Principles of Readability. Online Submiss. 2004.</a:t>
            </a:r>
          </a:p>
          <a:p>
            <a:endParaRPr lang="en-US" sz="1800" dirty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9880951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2019</TotalTime>
  <Words>484</Words>
  <Application>Microsoft Office PowerPoint</Application>
  <PresentationFormat>On-screen Show (4:3)</PresentationFormat>
  <Paragraphs>44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Tema di Office</vt:lpstr>
      <vt:lpstr>PowerPoint Presentation</vt:lpstr>
      <vt:lpstr>ОЦЕНКА НА ИНФОРМАЦИЯТА, КОЯТО НАМИРАМЕ ОНЛАЙН</vt:lpstr>
      <vt:lpstr>ОЦЕНКА НА ИНФОРМАЦИЯТА, КОЯТО НАМИРАМЕ ОНЛАЙН</vt:lpstr>
      <vt:lpstr>ХРАКТЕРИСТИКИ НА ИНФОРМАЦИЯТА, КОЯТО НАМИРАМЕ ОНЛАЙН</vt:lpstr>
      <vt:lpstr>ОЦЕНКА НА ИНФОРМАЦИЯТА, КОЯТО НАМИРАМЕ ОНЛАЙН</vt:lpstr>
      <vt:lpstr>ОЦЕНКА НА ИНФОРМАЦИЯТА, КОЯТО НАМИРАМЕ ОНЛАЙН</vt:lpstr>
      <vt:lpstr>ИЗТОЧНИЦИ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Ioanna Menoikou</dc:creator>
  <cp:lastModifiedBy>Windows User</cp:lastModifiedBy>
  <cp:revision>30</cp:revision>
  <dcterms:modified xsi:type="dcterms:W3CDTF">2019-12-02T12:44:11Z</dcterms:modified>
</cp:coreProperties>
</file>